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81" r:id="rId3"/>
    <p:sldId id="339" r:id="rId4"/>
    <p:sldId id="313" r:id="rId5"/>
    <p:sldId id="340" r:id="rId6"/>
    <p:sldId id="341" r:id="rId7"/>
    <p:sldId id="302" r:id="rId8"/>
    <p:sldId id="350" r:id="rId9"/>
    <p:sldId id="351" r:id="rId10"/>
    <p:sldId id="352" r:id="rId11"/>
    <p:sldId id="353" r:id="rId12"/>
    <p:sldId id="354" r:id="rId13"/>
    <p:sldId id="355" r:id="rId14"/>
    <p:sldId id="291" r:id="rId15"/>
    <p:sldId id="338" r:id="rId16"/>
  </p:sldIdLst>
  <p:sldSz cx="9144000" cy="5143500" type="screen16x9"/>
  <p:notesSz cx="6858000" cy="9144000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Grand Hotel" panose="020B0604020202020204" charset="0"/>
      <p:regular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000C78-CE09-4B1C-A3A0-369972F1190A}">
  <a:tblStyle styleId="{D4000C78-CE09-4B1C-A3A0-369972F119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 snapToGrid="0">
      <p:cViewPr varScale="1">
        <p:scale>
          <a:sx n="91" d="100"/>
          <a:sy n="91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3636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96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82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05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07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4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7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06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598700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1694725"/>
            <a:ext cx="25164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35519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6" y="3049991"/>
            <a:ext cx="881353" cy="1591677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19" y="589629"/>
            <a:ext cx="552829" cy="571124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535126"/>
            <a:ext cx="839452" cy="657628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7" r:id="rId5"/>
    <p:sldLayoutId id="2147483658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29"/>
          <p:cNvSpPr txBox="1">
            <a:spLocks noGrp="1"/>
          </p:cNvSpPr>
          <p:nvPr>
            <p:ph type="ctrTitle"/>
          </p:nvPr>
        </p:nvSpPr>
        <p:spPr>
          <a:xfrm rot="-250">
            <a:off x="613945" y="1128495"/>
            <a:ext cx="7623522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 18: ÔN TẬP TIẾT 2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1" name="Google Shape;3051;p29"/>
          <p:cNvSpPr/>
          <p:nvPr/>
        </p:nvSpPr>
        <p:spPr>
          <a:xfrm rot="517218">
            <a:off x="660879" y="5709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29"/>
          <p:cNvSpPr/>
          <p:nvPr/>
        </p:nvSpPr>
        <p:spPr>
          <a:xfrm rot="2822828">
            <a:off x="738572" y="645754"/>
            <a:ext cx="794725" cy="68672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8829" y="415637"/>
            <a:ext cx="8175626" cy="4038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nhủ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1163" y="575686"/>
            <a:ext cx="7827819" cy="363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6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4292" y="715097"/>
            <a:ext cx="77758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3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9655" y="581891"/>
            <a:ext cx="77481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Tx/>
              <a:buChar char="-"/>
              <a:defRPr/>
            </a:pP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lnSpc>
                <a:spcPct val="120000"/>
              </a:lnSpc>
              <a:buFontTx/>
              <a:buChar char="-"/>
              <a:defRPr/>
            </a:pP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chạch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3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4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419362"/>
            <a:ext cx="3825727" cy="3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6" name="Google Shape;5536;p6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6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6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39" name="Google Shape;5539;p6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6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1" name="Google Shape;5541;p6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6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3" name="Google Shape;5543;p6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6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5" name="Google Shape;5545;p6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6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7" name="Google Shape;5547;p6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6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9" name="Google Shape;5549;p6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6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6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6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3655102" y="3231011"/>
            <a:ext cx="4624552" cy="1412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84192" y="466067"/>
            <a:ext cx="47663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7" y="1"/>
            <a:ext cx="913564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WordArt 7"/>
          <p:cNvSpPr>
            <a:spLocks noChangeArrowheads="1" noChangeShapeType="1" noTextEdit="1"/>
          </p:cNvSpPr>
          <p:nvPr/>
        </p:nvSpPr>
        <p:spPr bwMode="auto">
          <a:xfrm>
            <a:off x="2668741" y="914401"/>
            <a:ext cx="5633648" cy="2971800"/>
          </a:xfrm>
          <a:prstGeom prst="rect">
            <a:avLst/>
          </a:prstGeom>
        </p:spPr>
        <p:txBody>
          <a:bodyPr wrap="none" lIns="81591" tIns="40796" rIns="81591" bIns="4079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182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</a:t>
            </a:r>
          </a:p>
          <a:p>
            <a:pPr algn="ctr"/>
            <a:r>
              <a:rPr lang="vi-VN" sz="3182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 ngoan,</a:t>
            </a:r>
          </a:p>
          <a:p>
            <a:pPr algn="ctr"/>
            <a:r>
              <a:rPr lang="vi-VN" sz="3182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học tốt!</a:t>
            </a:r>
            <a:endParaRPr lang="en-US" sz="3182" b="1" kern="1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05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54"/>
          <p:cNvSpPr/>
          <p:nvPr/>
        </p:nvSpPr>
        <p:spPr>
          <a:xfrm rot="5400000">
            <a:off x="2533064" y="503553"/>
            <a:ext cx="1308600" cy="1463100"/>
          </a:xfrm>
          <a:prstGeom prst="snip1Rect">
            <a:avLst>
              <a:gd name="adj" fmla="val 32727"/>
            </a:avLst>
          </a:prstGeom>
          <a:solidFill>
            <a:schemeClr val="accent1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54"/>
          <p:cNvSpPr/>
          <p:nvPr/>
        </p:nvSpPr>
        <p:spPr>
          <a:xfrm rot="4573665">
            <a:off x="3487110" y="1357964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rgbClr val="B73321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4"/>
          <p:cNvSpPr/>
          <p:nvPr/>
        </p:nvSpPr>
        <p:spPr>
          <a:xfrm rot="517218">
            <a:off x="2353543" y="351053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54"/>
          <p:cNvSpPr txBox="1">
            <a:spLocks noGrp="1"/>
          </p:cNvSpPr>
          <p:nvPr>
            <p:ph type="title" idx="2"/>
          </p:nvPr>
        </p:nvSpPr>
        <p:spPr>
          <a:xfrm>
            <a:off x="1001648" y="1979034"/>
            <a:ext cx="6291737" cy="195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0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2179078" y="547635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01</a:t>
            </a:r>
            <a:endParaRPr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054871" y="1590232"/>
            <a:ext cx="1562937" cy="1923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688397" y="133729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33400" y="270163"/>
            <a:ext cx="813261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Tre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;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33400" y="2362200"/>
            <a:ext cx="793898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dằn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đrây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altLang="en-US" sz="3000" dirty="0">
                <a:latin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495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54"/>
          <p:cNvSpPr/>
          <p:nvPr/>
        </p:nvSpPr>
        <p:spPr>
          <a:xfrm rot="5400000">
            <a:off x="1558150" y="680036"/>
            <a:ext cx="1308600" cy="1463100"/>
          </a:xfrm>
          <a:prstGeom prst="snip1Rect">
            <a:avLst>
              <a:gd name="adj" fmla="val 32727"/>
            </a:avLst>
          </a:prstGeom>
          <a:solidFill>
            <a:schemeClr val="accent1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54"/>
          <p:cNvSpPr/>
          <p:nvPr/>
        </p:nvSpPr>
        <p:spPr>
          <a:xfrm rot="4573665">
            <a:off x="2512196" y="1534447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rgbClr val="B73321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4"/>
          <p:cNvSpPr/>
          <p:nvPr/>
        </p:nvSpPr>
        <p:spPr>
          <a:xfrm rot="517218">
            <a:off x="1378629" y="527536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54"/>
          <p:cNvSpPr txBox="1">
            <a:spLocks noGrp="1"/>
          </p:cNvSpPr>
          <p:nvPr>
            <p:ph type="title" idx="2"/>
          </p:nvPr>
        </p:nvSpPr>
        <p:spPr>
          <a:xfrm>
            <a:off x="2739455" y="1674159"/>
            <a:ext cx="4207409" cy="87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0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1179548" y="779068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27401" y="1268563"/>
            <a:ext cx="1562937" cy="1923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688397" y="133729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8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0909" y="2263573"/>
            <a:ext cx="78965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4289" y="339436"/>
            <a:ext cx="802485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000" dirty="0" smtClean="0">
                <a:latin typeface="Arial" panose="020B0604020202020204" pitchFamily="34" charset="0"/>
              </a:rPr>
              <a:t>*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000" dirty="0"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co;Trong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;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000" dirty="0">
                <a:latin typeface="Arial" panose="020B0604020202020204" pitchFamily="34" charset="0"/>
              </a:rPr>
              <a:t> ;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altLang="en-US" sz="3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54"/>
          <p:cNvSpPr/>
          <p:nvPr/>
        </p:nvSpPr>
        <p:spPr>
          <a:xfrm rot="5400000">
            <a:off x="1558150" y="680036"/>
            <a:ext cx="1308600" cy="1463100"/>
          </a:xfrm>
          <a:prstGeom prst="snip1Rect">
            <a:avLst>
              <a:gd name="adj" fmla="val 32727"/>
            </a:avLst>
          </a:prstGeom>
          <a:solidFill>
            <a:schemeClr val="accent1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54"/>
          <p:cNvSpPr/>
          <p:nvPr/>
        </p:nvSpPr>
        <p:spPr>
          <a:xfrm rot="4573665">
            <a:off x="2512196" y="1534447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rgbClr val="B73321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54"/>
          <p:cNvSpPr/>
          <p:nvPr/>
        </p:nvSpPr>
        <p:spPr>
          <a:xfrm rot="517218">
            <a:off x="1378629" y="527536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54"/>
          <p:cNvSpPr txBox="1">
            <a:spLocks noGrp="1"/>
          </p:cNvSpPr>
          <p:nvPr>
            <p:ph type="title" idx="2"/>
          </p:nvPr>
        </p:nvSpPr>
        <p:spPr>
          <a:xfrm>
            <a:off x="2728105" y="1602208"/>
            <a:ext cx="4715191" cy="87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LUYỆNTẬP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0" name="Google Shape;4850;p54"/>
          <p:cNvSpPr txBox="1">
            <a:spLocks noGrp="1"/>
          </p:cNvSpPr>
          <p:nvPr>
            <p:ph type="title"/>
          </p:nvPr>
        </p:nvSpPr>
        <p:spPr>
          <a:xfrm flipH="1">
            <a:off x="1179548" y="779068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27401" y="1268563"/>
            <a:ext cx="1562937" cy="19231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688397" y="133729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rId6" action="ppaction://hlinksldjump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" action="ppaction://noaction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" action="ppaction://noaction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4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3400" y="377102"/>
            <a:ext cx="8077200" cy="114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vi-VN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Đặt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câu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tiếp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sức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để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nhận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xét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về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nhân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vật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trong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tập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đọc</a:t>
            </a:r>
            <a:r>
              <a:rPr lang="en-US" sz="3000" b="1" dirty="0">
                <a:solidFill>
                  <a:srgbClr val="C00000"/>
                </a:solidFill>
                <a:latin typeface="+mj-lt"/>
                <a:cs typeface="Tahoma" panose="020B0604030504040204" pitchFamily="34" charset="0"/>
              </a:rPr>
              <a:t> :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1640757"/>
            <a:ext cx="8184573" cy="29924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Vin-xi</a:t>
            </a:r>
          </a:p>
          <a:p>
            <a:pPr marL="514350" indent="-514350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cốp-xki</a:t>
            </a:r>
            <a:endParaRPr lang="en-US" sz="2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sz="2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buFontTx/>
              <a:buAutoNum type="alphaLcParenR"/>
              <a:defRPr/>
            </a:pP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09406" y="2220454"/>
            <a:ext cx="132657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18361" y="2688999"/>
            <a:ext cx="379961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1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3623" y="332509"/>
            <a:ext cx="8020050" cy="43745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just" eaLnBrk="1" hangingPunct="1">
              <a:buFontTx/>
              <a:buChar char="-"/>
              <a:defRPr/>
            </a:pPr>
            <a:r>
              <a:rPr lang="vi-V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Nguyễn Hiền nổi tiếng thông minh và có trí nhớ lạ thường.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nác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Vin-xi</a:t>
            </a:r>
            <a:r>
              <a:rPr lang="vi-V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trở thành danh họa kiệt xuất nhờ công khổ luyện.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vi-V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Xi-ôn-cốp-xki là người giỏi, kiên trì và nghị lực hiếm </a:t>
            </a:r>
            <a:r>
              <a:rPr lang="vi-V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thấy</a:t>
            </a:r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.</a:t>
            </a:r>
            <a:endParaRPr lang="vi-VN" sz="2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Tahoma" pitchFamily="34" charset="0"/>
            </a:endParaRP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vi-V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Cao Bá Quát nhờ kiên trì và có quyết tâm cao độ, nên đã rèn luyện nét chữ của mình từ rất xấu trở nên rất đẹp.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vi-V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Bạch Thái Bưởi là một người có chí lớn, trải qua bao lần thất bại vẫn không nản lòng</a:t>
            </a:r>
            <a:r>
              <a:rPr lang="vi-VN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cs typeface="Tahoma" pitchFamily="34" charset="0"/>
              </a:rPr>
              <a:t>.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33" y="644238"/>
            <a:ext cx="3233594" cy="168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ết quả hình ảnh cho Lê-ô-nác-đô đa Vin-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55" y="644238"/>
            <a:ext cx="3076438" cy="17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ết quả hình ảnh cho Xi-ôn-cốp-x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79" y="2688388"/>
            <a:ext cx="1837551" cy="15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ết quả hình ảnh cho Bạch Thái Bưở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2688387"/>
            <a:ext cx="2244437" cy="16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ết quả hình ảnh cho cao bá quá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54" y="2707953"/>
            <a:ext cx="2100058" cy="164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1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524</Words>
  <Application>Microsoft Office PowerPoint</Application>
  <PresentationFormat>On-screen Show (16:9)</PresentationFormat>
  <Paragraphs>76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Open Sans</vt:lpstr>
      <vt:lpstr>Grand Hotel</vt:lpstr>
      <vt:lpstr>Montserrat</vt:lpstr>
      <vt:lpstr>Arial</vt:lpstr>
      <vt:lpstr>Tahoma</vt:lpstr>
      <vt:lpstr>Fall Activities Binder by Slidesgo</vt:lpstr>
      <vt:lpstr>TIẾNG VIỆT TUẦN 18: ÔN TẬP TIẾT 2</vt:lpstr>
      <vt:lpstr>Ôn luyện các bài tập đọc và học thuộc lòng</vt:lpstr>
      <vt:lpstr>PowerPoint Presentation</vt:lpstr>
      <vt:lpstr>KIỂM TRA</vt:lpstr>
      <vt:lpstr>PowerPoint Presentation</vt:lpstr>
      <vt:lpstr>LUYỆNTẬP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Tuần 8: Ôn tập</dc:title>
  <dc:creator>NGOC MAI</dc:creator>
  <cp:lastModifiedBy>Admin</cp:lastModifiedBy>
  <cp:revision>30</cp:revision>
  <dcterms:modified xsi:type="dcterms:W3CDTF">2022-01-05T01:34:32Z</dcterms:modified>
</cp:coreProperties>
</file>